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7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2" r:id="rId14"/>
    <p:sldId id="271" r:id="rId15"/>
    <p:sldId id="273" r:id="rId16"/>
    <p:sldId id="274" r:id="rId17"/>
    <p:sldId id="275" r:id="rId18"/>
    <p:sldId id="276" r:id="rId19"/>
    <p:sldId id="277" r:id="rId20"/>
    <p:sldId id="284" r:id="rId21"/>
    <p:sldId id="278" r:id="rId22"/>
    <p:sldId id="279" r:id="rId23"/>
    <p:sldId id="281" r:id="rId24"/>
    <p:sldId id="280" r:id="rId25"/>
    <p:sldId id="283" r:id="rId26"/>
    <p:sldId id="285" r:id="rId27"/>
    <p:sldId id="286" r:id="rId28"/>
    <p:sldId id="287" r:id="rId29"/>
    <p:sldId id="288" r:id="rId30"/>
    <p:sldId id="292" r:id="rId31"/>
    <p:sldId id="293" r:id="rId32"/>
    <p:sldId id="294" r:id="rId33"/>
    <p:sldId id="317" r:id="rId34"/>
    <p:sldId id="313" r:id="rId35"/>
    <p:sldId id="314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1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tiff>
</file>

<file path=ppt/media/image32.png>
</file>

<file path=ppt/media/image33.png>
</file>

<file path=ppt/media/image34.png>
</file>

<file path=ppt/media/image35.png>
</file>

<file path=ppt/media/image36.png>
</file>

<file path=ppt/media/image4.tiff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F4057-FBB7-FD48-960C-8D18DC606378}" type="datetimeFigureOut">
              <a:rPr lang="en-US" smtClean="0"/>
              <a:t>11/3/21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F45024-83F9-8D43-8671-75EB8A5DB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366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706342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618286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963485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9636814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1115596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86601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2358203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0546323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1681691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277943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75956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6518278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6510384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782413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24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3633140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3267519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089652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1666947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2998668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30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61306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31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29705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32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923072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0760634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33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1119716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35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736854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903399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22145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950427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91442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35397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431800" eaLnBrk="1" fontAlgn="base" hangingPunct="1">
              <a:spcBef>
                <a:spcPct val="0"/>
              </a:spcBef>
              <a:spcAft>
                <a:spcPct val="0"/>
              </a:spcAft>
            </a:pPr>
            <a:fld id="{1DF49CCD-98F3-A343-A120-6500CE2A6A9A}" type="slidenum">
              <a:rPr lang="en-US" sz="1200"/>
              <a:pPr defTabSz="431800" eaLnBrk="1" fontAlgn="base" hangingPunct="1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967715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42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860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5358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1066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241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9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28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82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01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496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30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474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F9FD4-1921-C845-83C0-26F0F27D55F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0B4CF-5A89-484A-BCE9-190AA63D1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67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bi.ac.uk/training/online/course/functional-genomics-ii-common-technologies-and-data-analysis-methods/next-generati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imm.ox.ac.uk/research/units-and-centres/mrc-wimm-centre-for-computational-biology/training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tif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oinformatics.babraham.ac.uk/projects/fastqc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github.com/Acribbs/scflow" TargetMode="Externa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bioinformatics-methods-1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edx.org/micromasters/bioinformatic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62027-B476-3249-970D-7D2546FB44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885825"/>
            <a:ext cx="7772400" cy="1195388"/>
          </a:xfrm>
        </p:spPr>
        <p:txBody>
          <a:bodyPr>
            <a:normAutofit/>
          </a:bodyPr>
          <a:lstStyle/>
          <a:p>
            <a:r>
              <a:rPr lang="en-US" sz="3600" dirty="0"/>
              <a:t>Making powerful science: an introduction to NGS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6E1AC9-3C08-F543-B8BE-1902B422A4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887913"/>
            <a:ext cx="6858000" cy="1655762"/>
          </a:xfrm>
        </p:spPr>
        <p:txBody>
          <a:bodyPr/>
          <a:lstStyle/>
          <a:p>
            <a:r>
              <a:rPr lang="en-US" dirty="0" err="1"/>
              <a:t>Dr</a:t>
            </a:r>
            <a:r>
              <a:rPr lang="en-US" dirty="0"/>
              <a:t> Adam </a:t>
            </a:r>
            <a:r>
              <a:rPr lang="en-US" dirty="0" err="1"/>
              <a:t>Cribbs</a:t>
            </a:r>
            <a:endParaRPr lang="en-US" dirty="0"/>
          </a:p>
          <a:p>
            <a:r>
              <a:rPr lang="en-US" dirty="0"/>
              <a:t>Group leader in systems biology</a:t>
            </a:r>
          </a:p>
          <a:p>
            <a:r>
              <a:rPr lang="en-US" dirty="0" err="1"/>
              <a:t>Botnar</a:t>
            </a:r>
            <a:r>
              <a:rPr lang="en-US" dirty="0"/>
              <a:t> Research Centre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B93CAC-CC2D-BE44-8B50-66FA93423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013" y="2238276"/>
            <a:ext cx="4038600" cy="249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704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The future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84753" y="1249420"/>
            <a:ext cx="82942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NGS arrived in 2007/2008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No-one predicted NGS in 2001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How can we really predict the future?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Problems will always remain: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Software always lags behind hardware</a:t>
            </a:r>
          </a:p>
        </p:txBody>
      </p:sp>
    </p:spTree>
    <p:extLst>
      <p:ext uri="{BB962C8B-B14F-4D97-AF65-F5344CB8AC3E}">
        <p14:creationId xmlns:p14="http://schemas.microsoft.com/office/powerpoint/2010/main" val="898905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Bioinformatics and computational biology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07216" y="1408446"/>
            <a:ext cx="829420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The term </a:t>
            </a:r>
            <a:r>
              <a:rPr lang="en-US" sz="2800" dirty="0" err="1"/>
              <a:t>bioinformatician</a:t>
            </a:r>
            <a:r>
              <a:rPr lang="en-US" sz="2800" dirty="0"/>
              <a:t> can mean many things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Usually little biology background but quantitative skills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Computational biologist is usually someone with a biology and quantitative background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There is definitely a massive skills shortage in both</a:t>
            </a:r>
          </a:p>
        </p:txBody>
      </p:sp>
    </p:spTree>
    <p:extLst>
      <p:ext uri="{BB962C8B-B14F-4D97-AF65-F5344CB8AC3E}">
        <p14:creationId xmlns:p14="http://schemas.microsoft.com/office/powerpoint/2010/main" val="357113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How to learn computational skills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07216" y="1408446"/>
            <a:ext cx="829420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Introduction to Next-gen data analysis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EBI in Cambridge - </a:t>
            </a:r>
            <a:r>
              <a:rPr lang="en-US" sz="1400" dirty="0">
                <a:hlinkClick r:id="rId3"/>
              </a:rPr>
              <a:t>https://www.ebi.ac.uk/training/online/course/functional-genomics-ii-common-technologies-and-data-analysis-methods/next-generation</a:t>
            </a:r>
            <a:endParaRPr lang="en-US" sz="1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OBDI program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3 month short term training for a particular skill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hlinkClick r:id="rId4"/>
              </a:rPr>
              <a:t>https://www.imm.ox.ac.uk/research/units-and-centres/mrc-wimm-centre-for-computational-biology/training</a:t>
            </a:r>
            <a:r>
              <a:rPr lang="en-US" sz="2000" dirty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Undertake part of your PhD in a computational 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83432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62027-B476-3249-970D-7D2546FB44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357437"/>
            <a:ext cx="7772400" cy="1195388"/>
          </a:xfrm>
        </p:spPr>
        <p:txBody>
          <a:bodyPr>
            <a:normAutofit/>
          </a:bodyPr>
          <a:lstStyle/>
          <a:p>
            <a:r>
              <a:rPr lang="en-US" sz="3600" dirty="0"/>
              <a:t>NGS analysis</a:t>
            </a:r>
          </a:p>
        </p:txBody>
      </p:sp>
    </p:spTree>
    <p:extLst>
      <p:ext uri="{BB962C8B-B14F-4D97-AF65-F5344CB8AC3E}">
        <p14:creationId xmlns:p14="http://schemas.microsoft.com/office/powerpoint/2010/main" val="3425504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NGS data analysis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B70D042-9DC6-D14A-84E4-1A716B3444E8}"/>
              </a:ext>
            </a:extLst>
          </p:cNvPr>
          <p:cNvSpPr txBox="1"/>
          <p:nvPr/>
        </p:nvSpPr>
        <p:spPr>
          <a:xfrm>
            <a:off x="3642069" y="1302854"/>
            <a:ext cx="1859864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Raw reads from sequencer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551EBA-2009-5043-89DD-63C790CF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993" y="1048311"/>
            <a:ext cx="1902145" cy="142660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250F4F3-8444-0F4B-99F6-409D11827DCE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572001" y="1949185"/>
            <a:ext cx="0" cy="62165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E31736D-1DE1-C34D-A614-FD41F421A47A}"/>
              </a:ext>
            </a:extLst>
          </p:cNvPr>
          <p:cNvSpPr txBox="1"/>
          <p:nvPr/>
        </p:nvSpPr>
        <p:spPr>
          <a:xfrm>
            <a:off x="3293621" y="2570838"/>
            <a:ext cx="2603595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Quality assessment of reads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8D9BB9-BA79-7A41-987A-31180D303293}"/>
              </a:ext>
            </a:extLst>
          </p:cNvPr>
          <p:cNvSpPr txBox="1"/>
          <p:nvPr/>
        </p:nvSpPr>
        <p:spPr>
          <a:xfrm>
            <a:off x="3642069" y="3838822"/>
            <a:ext cx="1859864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Mapping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CA9961-FFE3-634F-B9DA-0D54E72348F5}"/>
              </a:ext>
            </a:extLst>
          </p:cNvPr>
          <p:cNvSpPr txBox="1"/>
          <p:nvPr/>
        </p:nvSpPr>
        <p:spPr>
          <a:xfrm>
            <a:off x="616014" y="4945378"/>
            <a:ext cx="1859864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Pathway </a:t>
            </a:r>
          </a:p>
          <a:p>
            <a:pPr algn="ctr"/>
            <a:r>
              <a:rPr lang="en-US" dirty="0"/>
              <a:t>analysis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33CCC5-0902-5C44-A6FB-BFC734895CB7}"/>
              </a:ext>
            </a:extLst>
          </p:cNvPr>
          <p:cNvSpPr txBox="1"/>
          <p:nvPr/>
        </p:nvSpPr>
        <p:spPr>
          <a:xfrm>
            <a:off x="3642069" y="4945377"/>
            <a:ext cx="1859864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Gene </a:t>
            </a:r>
          </a:p>
          <a:p>
            <a:pPr algn="ctr"/>
            <a:r>
              <a:rPr lang="en-US" dirty="0"/>
              <a:t>networks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881B91-60D4-4F46-8E48-7C9E2FBEA122}"/>
              </a:ext>
            </a:extLst>
          </p:cNvPr>
          <p:cNvSpPr txBox="1"/>
          <p:nvPr/>
        </p:nvSpPr>
        <p:spPr>
          <a:xfrm>
            <a:off x="6617182" y="4945376"/>
            <a:ext cx="1859864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storage and </a:t>
            </a:r>
            <a:r>
              <a:rPr lang="en-US" dirty="0" err="1"/>
              <a:t>visualisation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1675296-BD78-3948-B5AF-ADA77C930825}"/>
              </a:ext>
            </a:extLst>
          </p:cNvPr>
          <p:cNvCxnSpPr>
            <a:cxnSpLocks/>
          </p:cNvCxnSpPr>
          <p:nvPr/>
        </p:nvCxnSpPr>
        <p:spPr>
          <a:xfrm>
            <a:off x="4572001" y="3217169"/>
            <a:ext cx="0" cy="62165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573B318-A02D-FA4F-A46A-8FF168220C0A}"/>
              </a:ext>
            </a:extLst>
          </p:cNvPr>
          <p:cNvCxnSpPr>
            <a:cxnSpLocks/>
          </p:cNvCxnSpPr>
          <p:nvPr/>
        </p:nvCxnSpPr>
        <p:spPr>
          <a:xfrm>
            <a:off x="4572001" y="4208154"/>
            <a:ext cx="0" cy="62165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06C389-EEF8-AC40-9C8A-6AE96DD8F035}"/>
              </a:ext>
            </a:extLst>
          </p:cNvPr>
          <p:cNvCxnSpPr>
            <a:cxnSpLocks/>
          </p:cNvCxnSpPr>
          <p:nvPr/>
        </p:nvCxnSpPr>
        <p:spPr>
          <a:xfrm>
            <a:off x="4572001" y="4208154"/>
            <a:ext cx="2975113" cy="62165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E2FDC86-AE8E-374B-94A5-80C1955D8B55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1469746" y="4208154"/>
            <a:ext cx="3102255" cy="62165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14" name="Picture 2" descr="Image result for fastqc">
            <a:extLst>
              <a:ext uri="{FF2B5EF4-FFF2-40B4-BE49-F238E27FC236}">
                <a16:creationId xmlns:a16="http://schemas.microsoft.com/office/drawing/2014/main" id="{ABA0A8B4-3C97-0E46-AB57-87AC14C09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927" y="2162805"/>
            <a:ext cx="1951242" cy="1462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 descr="Image result for mapping quality">
            <a:extLst>
              <a:ext uri="{FF2B5EF4-FFF2-40B4-BE49-F238E27FC236}">
                <a16:creationId xmlns:a16="http://schemas.microsoft.com/office/drawing/2014/main" id="{DBF2F540-BA27-A44E-AE1D-4997942D1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014" y="2986116"/>
            <a:ext cx="2231060" cy="1351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0" name="Picture 8" descr="Image result for pathway analysis">
            <a:extLst>
              <a:ext uri="{FF2B5EF4-FFF2-40B4-BE49-F238E27FC236}">
                <a16:creationId xmlns:a16="http://schemas.microsoft.com/office/drawing/2014/main" id="{7D12961B-812C-6B49-B3CE-276D153A9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69" y="5723508"/>
            <a:ext cx="2950704" cy="981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2" name="Picture 10" descr="Image result for gene networks">
            <a:extLst>
              <a:ext uri="{FF2B5EF4-FFF2-40B4-BE49-F238E27FC236}">
                <a16:creationId xmlns:a16="http://schemas.microsoft.com/office/drawing/2014/main" id="{266647B1-A201-DC46-9DD9-1E11DB80D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5899" y="5723508"/>
            <a:ext cx="2192203" cy="114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4" name="Picture 12" descr="Image result for IGV">
            <a:extLst>
              <a:ext uri="{FF2B5EF4-FFF2-40B4-BE49-F238E27FC236}">
                <a16:creationId xmlns:a16="http://schemas.microsoft.com/office/drawing/2014/main" id="{69DBEF87-0F58-264F-A541-AEA419195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557" y="5696716"/>
            <a:ext cx="1775105" cy="1161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736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Quality control of reads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07216" y="1289176"/>
            <a:ext cx="829420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Sequencing output: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Reads + quality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Flat files – are very large – inefficient but it’s the standard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Question: is the quality of my sequencing data good?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15362" name="Picture 2" descr="Image result for fastq file">
            <a:extLst>
              <a:ext uri="{FF2B5EF4-FFF2-40B4-BE49-F238E27FC236}">
                <a16:creationId xmlns:a16="http://schemas.microsoft.com/office/drawing/2014/main" id="{76BC49B9-AFED-FE4F-8431-57DEAFC83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751" y="2307811"/>
            <a:ext cx="6794500" cy="176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44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Quality control of reads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07216" y="1289176"/>
            <a:ext cx="829420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Fastqc</a:t>
            </a:r>
            <a:r>
              <a:rPr lang="en-US" sz="2800" dirty="0"/>
              <a:t> – </a:t>
            </a:r>
            <a:r>
              <a:rPr lang="en-US" sz="2800" dirty="0" err="1"/>
              <a:t>babraham</a:t>
            </a:r>
            <a:r>
              <a:rPr lang="en-US" sz="2800" dirty="0"/>
              <a:t> institute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hlinkClick r:id="rId3"/>
              </a:rPr>
              <a:t>https://www.bioinformatics.babraham.ac.uk/projects/fastqc/</a:t>
            </a:r>
            <a:r>
              <a:rPr lang="en-US" sz="2000" dirty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16386" name="Picture 2" descr="Image result for fastqc">
            <a:extLst>
              <a:ext uri="{FF2B5EF4-FFF2-40B4-BE49-F238E27FC236}">
                <a16:creationId xmlns:a16="http://schemas.microsoft.com/office/drawing/2014/main" id="{52ECE57F-BE56-1045-8387-DE513A162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4" y="2757220"/>
            <a:ext cx="3782941" cy="283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Image result for fastqc">
            <a:extLst>
              <a:ext uri="{FF2B5EF4-FFF2-40B4-BE49-F238E27FC236}">
                <a16:creationId xmlns:a16="http://schemas.microsoft.com/office/drawing/2014/main" id="{2129BA30-3336-F448-A757-7916FE8A8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2553" y="2757219"/>
            <a:ext cx="3606121" cy="2702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806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Tools to deal with read QC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07216" y="1289176"/>
            <a:ext cx="829420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Fastx</a:t>
            </a:r>
            <a:r>
              <a:rPr lang="en-US" sz="2800" dirty="0"/>
              <a:t>-toolkit to optimize different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Fastq</a:t>
            </a:r>
            <a:r>
              <a:rPr lang="en-US" sz="2800" dirty="0"/>
              <a:t>-screen – check that all of your data is not contaminated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Trimming to improve quality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Trimmomatic</a:t>
            </a: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Cutadapt</a:t>
            </a: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There are many many more!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But beware of removing too many reads or trimming too much</a:t>
            </a:r>
          </a:p>
        </p:txBody>
      </p:sp>
    </p:spTree>
    <p:extLst>
      <p:ext uri="{BB962C8B-B14F-4D97-AF65-F5344CB8AC3E}">
        <p14:creationId xmlns:p14="http://schemas.microsoft.com/office/powerpoint/2010/main" val="3469349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Mapping reads to genome/transcriptome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07216" y="1289176"/>
            <a:ext cx="82942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Mapping data is very important to get correct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Many different mappers – make sure you use the latest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Always treat your </a:t>
            </a:r>
            <a:r>
              <a:rPr lang="en-US" sz="2800"/>
              <a:t>samples consistently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52799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Mapping reads to genome/transcriptome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07216" y="1289176"/>
            <a:ext cx="829420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Main issues: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Number of mismatches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Number of multi-hits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Mates expected distance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Exon junction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B35228-3285-5A4E-82C3-F2464C11F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583" y="3679410"/>
            <a:ext cx="4037495" cy="29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00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Purpose of this section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1501" y="1527715"/>
            <a:ext cx="78438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Introduction to the concepts in NGS data analysis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Data formats and quality control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Challenges in data analysis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Software and pipelines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23674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GTF file for mapping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255425" y="1144229"/>
            <a:ext cx="8294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File format for reference sequence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EFD897-487F-5743-B702-6749F3ACC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88793"/>
            <a:ext cx="9144000" cy="28033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26FD0-1850-CE4A-A4FF-934263E23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568" y="5051484"/>
            <a:ext cx="76835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0053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Mapping reads to genome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DDA0D73-A7D0-9C4D-B65E-F9B8149D5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011" y="1300730"/>
            <a:ext cx="4454674" cy="15617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0972B4-D77C-774B-AE89-0B47761CD5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17" y="3643774"/>
            <a:ext cx="4558748" cy="15999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2E6767-E56B-BA4A-96DF-F60CBAB20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1" y="1386399"/>
            <a:ext cx="4293703" cy="1390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93B447-1E9B-8B45-BF49-7F3849A1C8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4764" y="3557225"/>
            <a:ext cx="4081671" cy="20673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1E27B3A-7E27-2547-912C-55527B92047E}"/>
              </a:ext>
            </a:extLst>
          </p:cNvPr>
          <p:cNvSpPr txBox="1"/>
          <p:nvPr/>
        </p:nvSpPr>
        <p:spPr>
          <a:xfrm>
            <a:off x="424899" y="5700014"/>
            <a:ext cx="829420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Which one to use???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Depends on application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87749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Mapping reads to transcriptome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1E27B3A-7E27-2547-912C-55527B92047E}"/>
              </a:ext>
            </a:extLst>
          </p:cNvPr>
          <p:cNvSpPr txBox="1"/>
          <p:nvPr/>
        </p:nvSpPr>
        <p:spPr>
          <a:xfrm>
            <a:off x="292378" y="5596116"/>
            <a:ext cx="829420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Which one to use???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Depends on application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Don’t use </a:t>
            </a:r>
            <a:r>
              <a:rPr lang="en-US" sz="2400" dirty="0" err="1"/>
              <a:t>tophat</a:t>
            </a:r>
            <a:r>
              <a:rPr lang="en-US" sz="2400" dirty="0"/>
              <a:t> or </a:t>
            </a:r>
            <a:r>
              <a:rPr lang="en-US" sz="2400" dirty="0" err="1"/>
              <a:t>hisat</a:t>
            </a:r>
            <a:r>
              <a:rPr lang="en-US" sz="2400" dirty="0"/>
              <a:t> – use Tophat2 and hisat2</a:t>
            </a: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B7FF1B-1AD5-F14B-80E0-1FFC7FDCC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811" y="2968240"/>
            <a:ext cx="4293704" cy="16397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14E3BB-B428-4D43-A28E-336DDC974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1514" y="1372314"/>
            <a:ext cx="4293704" cy="1554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17265C-29F1-FD41-B72A-E51FA95590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028" y="1372314"/>
            <a:ext cx="4481783" cy="13973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56845F-650D-C943-93B9-2A580A124A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028" y="2841395"/>
            <a:ext cx="3822976" cy="189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1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SAM/BAM format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1E27B3A-7E27-2547-912C-55527B92047E}"/>
              </a:ext>
            </a:extLst>
          </p:cNvPr>
          <p:cNvSpPr txBox="1"/>
          <p:nvPr/>
        </p:nvSpPr>
        <p:spPr>
          <a:xfrm>
            <a:off x="265873" y="1144229"/>
            <a:ext cx="82942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Standard mapping output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Sequence alignment map (SAM)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Tab delimited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11 mandatory fields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5BABD0-88F7-AD4D-8B58-809B99DB8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318" y="2383010"/>
            <a:ext cx="4386865" cy="167946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401C6B-46A1-BD4E-BD51-449B539F7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070" y="4198892"/>
            <a:ext cx="7460974" cy="1797297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4B167F-53E0-EB45-A066-FBD3D2D5DDCB}"/>
              </a:ext>
            </a:extLst>
          </p:cNvPr>
          <p:cNvSpPr txBox="1"/>
          <p:nvPr/>
        </p:nvSpPr>
        <p:spPr>
          <a:xfrm>
            <a:off x="0" y="3394835"/>
            <a:ext cx="1859864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1. Read name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813EB-3021-A64B-82BE-AFB96F64582A}"/>
              </a:ext>
            </a:extLst>
          </p:cNvPr>
          <p:cNvSpPr txBox="1"/>
          <p:nvPr/>
        </p:nvSpPr>
        <p:spPr>
          <a:xfrm>
            <a:off x="265873" y="6090161"/>
            <a:ext cx="987286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 Flag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5C3834-C14B-D941-AFC1-8929AD9822F7}"/>
              </a:ext>
            </a:extLst>
          </p:cNvPr>
          <p:cNvSpPr txBox="1"/>
          <p:nvPr/>
        </p:nvSpPr>
        <p:spPr>
          <a:xfrm>
            <a:off x="759516" y="6459493"/>
            <a:ext cx="1836459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 Reference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2AFB84-D98C-5049-8D03-B47E87CC1368}"/>
              </a:ext>
            </a:extLst>
          </p:cNvPr>
          <p:cNvSpPr txBox="1"/>
          <p:nvPr/>
        </p:nvSpPr>
        <p:spPr>
          <a:xfrm>
            <a:off x="1859864" y="6074499"/>
            <a:ext cx="1836459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4. Position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718C57-C6DB-5B41-B2DB-127AF70D4F21}"/>
              </a:ext>
            </a:extLst>
          </p:cNvPr>
          <p:cNvSpPr txBox="1"/>
          <p:nvPr/>
        </p:nvSpPr>
        <p:spPr>
          <a:xfrm>
            <a:off x="2837827" y="6459493"/>
            <a:ext cx="1836459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5. Quality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D5840E-50BE-3746-BB02-E20AAAE2DE0D}"/>
              </a:ext>
            </a:extLst>
          </p:cNvPr>
          <p:cNvSpPr txBox="1"/>
          <p:nvPr/>
        </p:nvSpPr>
        <p:spPr>
          <a:xfrm>
            <a:off x="3994496" y="6082330"/>
            <a:ext cx="1836459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6. Cigar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5DB2D0-60AA-E64C-8170-5835BDF16F09}"/>
              </a:ext>
            </a:extLst>
          </p:cNvPr>
          <p:cNvSpPr txBox="1"/>
          <p:nvPr/>
        </p:nvSpPr>
        <p:spPr>
          <a:xfrm>
            <a:off x="4912725" y="6468189"/>
            <a:ext cx="2180916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7. Ref name of mate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032022-7B32-0F40-8D48-71F78081ADF6}"/>
              </a:ext>
            </a:extLst>
          </p:cNvPr>
          <p:cNvSpPr txBox="1"/>
          <p:nvPr/>
        </p:nvSpPr>
        <p:spPr>
          <a:xfrm>
            <a:off x="5994847" y="6090161"/>
            <a:ext cx="2180916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8. </a:t>
            </a:r>
            <a:r>
              <a:rPr lang="en-US" dirty="0" err="1"/>
              <a:t>Pos</a:t>
            </a:r>
            <a:r>
              <a:rPr lang="en-US" dirty="0"/>
              <a:t> of mate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3D134B-3E95-1F40-A063-EA22565DC72E}"/>
              </a:ext>
            </a:extLst>
          </p:cNvPr>
          <p:cNvSpPr txBox="1"/>
          <p:nvPr/>
        </p:nvSpPr>
        <p:spPr>
          <a:xfrm>
            <a:off x="8098973" y="5571185"/>
            <a:ext cx="867001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10. </a:t>
            </a:r>
            <a:r>
              <a:rPr lang="en-US" dirty="0" err="1"/>
              <a:t>Seq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F53450-8259-6348-A309-672CF3146C1D}"/>
              </a:ext>
            </a:extLst>
          </p:cNvPr>
          <p:cNvSpPr txBox="1"/>
          <p:nvPr/>
        </p:nvSpPr>
        <p:spPr>
          <a:xfrm>
            <a:off x="7188123" y="6459493"/>
            <a:ext cx="1955878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9. Template </a:t>
            </a:r>
            <a:r>
              <a:rPr lang="en-US" dirty="0" err="1"/>
              <a:t>len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403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SAM/BAM format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1E27B3A-7E27-2547-912C-55527B92047E}"/>
              </a:ext>
            </a:extLst>
          </p:cNvPr>
          <p:cNvSpPr txBox="1"/>
          <p:nvPr/>
        </p:nvSpPr>
        <p:spPr>
          <a:xfrm>
            <a:off x="292378" y="2643083"/>
            <a:ext cx="8294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FLAG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2FB7DE-11DA-3B43-8DE0-5139C7216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378" y="3228749"/>
            <a:ext cx="4478405" cy="168009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0A614B-5BF8-3946-8181-38B5D7D9C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3860" y="5033732"/>
            <a:ext cx="4862721" cy="18242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81A30F-EFFB-A141-B72E-CA5D03D0F8F2}"/>
              </a:ext>
            </a:extLst>
          </p:cNvPr>
          <p:cNvSpPr txBox="1"/>
          <p:nvPr/>
        </p:nvSpPr>
        <p:spPr>
          <a:xfrm>
            <a:off x="6474517" y="4385619"/>
            <a:ext cx="8294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CIGAR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F76751B-7DE1-8B49-80CB-5261812C0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9024" y="1112375"/>
            <a:ext cx="6314976" cy="152123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91888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SAM/BAM tools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D4A4BF-69F4-5A47-8B83-961BE75C1442}"/>
              </a:ext>
            </a:extLst>
          </p:cNvPr>
          <p:cNvSpPr txBox="1"/>
          <p:nvPr/>
        </p:nvSpPr>
        <p:spPr>
          <a:xfrm>
            <a:off x="507216" y="1289176"/>
            <a:ext cx="82942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Commandline</a:t>
            </a: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Samtools</a:t>
            </a:r>
            <a:endParaRPr lang="en-US" sz="24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view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Index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Sort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Picard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MarkDuplicates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9566F7-76B4-4546-BB6A-72F122CCD12B}"/>
              </a:ext>
            </a:extLst>
          </p:cNvPr>
          <p:cNvSpPr txBox="1"/>
          <p:nvPr/>
        </p:nvSpPr>
        <p:spPr>
          <a:xfrm>
            <a:off x="507216" y="4409076"/>
            <a:ext cx="829420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Python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Pysam</a:t>
            </a:r>
            <a:r>
              <a:rPr lang="en-US" sz="2400" dirty="0"/>
              <a:t> – maintained and developed by CGAT (Andreas Hager)</a:t>
            </a:r>
          </a:p>
        </p:txBody>
      </p:sp>
    </p:spTree>
    <p:extLst>
      <p:ext uri="{BB962C8B-B14F-4D97-AF65-F5344CB8AC3E}">
        <p14:creationId xmlns:p14="http://schemas.microsoft.com/office/powerpoint/2010/main" val="23236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62027-B476-3249-970D-7D2546FB44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357437"/>
            <a:ext cx="7772400" cy="1195388"/>
          </a:xfrm>
        </p:spPr>
        <p:txBody>
          <a:bodyPr>
            <a:normAutofit/>
          </a:bodyPr>
          <a:lstStyle/>
          <a:p>
            <a:r>
              <a:rPr lang="en-US" sz="3600" dirty="0"/>
              <a:t>Workflows: RNA-</a:t>
            </a:r>
            <a:r>
              <a:rPr lang="en-US" sz="3600" dirty="0" err="1"/>
              <a:t>seq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13672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RNA-</a:t>
            </a:r>
            <a:r>
              <a:rPr lang="en-US" sz="3000" b="1" dirty="0" err="1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seq</a:t>
            </a:r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 workflow for DEG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D4A4BF-69F4-5A47-8B83-961BE75C1442}"/>
              </a:ext>
            </a:extLst>
          </p:cNvPr>
          <p:cNvSpPr txBox="1"/>
          <p:nvPr/>
        </p:nvSpPr>
        <p:spPr>
          <a:xfrm>
            <a:off x="348191" y="1686741"/>
            <a:ext cx="4687636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Workflow1: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Tophat2 (align) -&gt; cufflinks (transcript assembly) -&gt; </a:t>
            </a:r>
            <a:r>
              <a:rPr lang="en-US" sz="2400" dirty="0" err="1"/>
              <a:t>cuffdiff</a:t>
            </a:r>
            <a:r>
              <a:rPr lang="en-US" sz="2400" dirty="0"/>
              <a:t> (DEG) -&gt; </a:t>
            </a:r>
            <a:r>
              <a:rPr lang="en-US" sz="2400" dirty="0" err="1"/>
              <a:t>cuffmerge</a:t>
            </a:r>
            <a:r>
              <a:rPr lang="en-US" sz="2400" dirty="0"/>
              <a:t> (merge assemblies)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Workflow 2: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Hisat2 (align with any spliced mapper) -&gt; </a:t>
            </a:r>
            <a:r>
              <a:rPr lang="en-US" sz="2400" dirty="0" err="1">
                <a:solidFill>
                  <a:srgbClr val="FF0000"/>
                </a:solidFill>
              </a:rPr>
              <a:t>featurecounts</a:t>
            </a:r>
            <a:r>
              <a:rPr lang="en-US" sz="2400" dirty="0">
                <a:solidFill>
                  <a:srgbClr val="FF0000"/>
                </a:solidFill>
              </a:rPr>
              <a:t> (counting reads to transcripts) -&gt; DESeq2 or </a:t>
            </a:r>
            <a:r>
              <a:rPr lang="en-US" sz="2400" dirty="0" err="1">
                <a:solidFill>
                  <a:srgbClr val="FF0000"/>
                </a:solidFill>
              </a:rPr>
              <a:t>EdgeR</a:t>
            </a:r>
            <a:r>
              <a:rPr lang="en-US" sz="2400" dirty="0">
                <a:solidFill>
                  <a:srgbClr val="FF0000"/>
                </a:solidFill>
              </a:rPr>
              <a:t> (DEG)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5887E7-E509-5342-8250-E183B6150DAE}"/>
              </a:ext>
            </a:extLst>
          </p:cNvPr>
          <p:cNvSpPr txBox="1"/>
          <p:nvPr/>
        </p:nvSpPr>
        <p:spPr>
          <a:xfrm>
            <a:off x="6279252" y="2334731"/>
            <a:ext cx="1859864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Hisat2 alignment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509624F-021D-CE41-AF23-97CA92107422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7209184" y="2704063"/>
            <a:ext cx="0" cy="89865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36DFF80-BABE-BF46-8769-0B90639C0A0E}"/>
              </a:ext>
            </a:extLst>
          </p:cNvPr>
          <p:cNvSpPr txBox="1"/>
          <p:nvPr/>
        </p:nvSpPr>
        <p:spPr>
          <a:xfrm>
            <a:off x="6279252" y="4581500"/>
            <a:ext cx="1859864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DESeq2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9CEA8C2-E1DA-ED47-915C-7A427C0C2248}"/>
              </a:ext>
            </a:extLst>
          </p:cNvPr>
          <p:cNvCxnSpPr>
            <a:cxnSpLocks/>
          </p:cNvCxnSpPr>
          <p:nvPr/>
        </p:nvCxnSpPr>
        <p:spPr>
          <a:xfrm>
            <a:off x="7209184" y="3959847"/>
            <a:ext cx="0" cy="62165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C4F6427-4AC9-4B45-BE55-ABDEEFC6B443}"/>
              </a:ext>
            </a:extLst>
          </p:cNvPr>
          <p:cNvSpPr txBox="1"/>
          <p:nvPr/>
        </p:nvSpPr>
        <p:spPr>
          <a:xfrm>
            <a:off x="6279252" y="3610344"/>
            <a:ext cx="1859864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featurecounts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999C09-CB32-A240-A1A3-0D8C14D8180D}"/>
              </a:ext>
            </a:extLst>
          </p:cNvPr>
          <p:cNvSpPr txBox="1"/>
          <p:nvPr/>
        </p:nvSpPr>
        <p:spPr>
          <a:xfrm>
            <a:off x="5870714" y="5441615"/>
            <a:ext cx="26769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General linear model that accounts for negative binomial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1227559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Count data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D4A4BF-69F4-5A47-8B83-961BE75C1442}"/>
              </a:ext>
            </a:extLst>
          </p:cNvPr>
          <p:cNvSpPr txBox="1"/>
          <p:nvPr/>
        </p:nvSpPr>
        <p:spPr>
          <a:xfrm>
            <a:off x="335926" y="1144229"/>
            <a:ext cx="86367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Following </a:t>
            </a:r>
            <a:r>
              <a:rPr lang="en-US" sz="2800" dirty="0" err="1"/>
              <a:t>featurecounts</a:t>
            </a:r>
            <a:r>
              <a:rPr lang="en-US" sz="2800" dirty="0"/>
              <a:t> you are left with a counts table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EC6139-4691-1D4F-8752-5D50CD4F2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634" y="1930078"/>
            <a:ext cx="4697621" cy="24318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83925E-75BF-2D4C-92A9-3070F1F9F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005" y="4361903"/>
            <a:ext cx="2380770" cy="23200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B6E5969-314C-7A44-B17C-5F198E90A52C}"/>
              </a:ext>
            </a:extLst>
          </p:cNvPr>
          <p:cNvSpPr txBox="1"/>
          <p:nvPr/>
        </p:nvSpPr>
        <p:spPr>
          <a:xfrm>
            <a:off x="4837043" y="5194852"/>
            <a:ext cx="36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Fewer genes with large counts and more with fewer counts</a:t>
            </a:r>
          </a:p>
        </p:txBody>
      </p:sp>
    </p:spTree>
    <p:extLst>
      <p:ext uri="{BB962C8B-B14F-4D97-AF65-F5344CB8AC3E}">
        <p14:creationId xmlns:p14="http://schemas.microsoft.com/office/powerpoint/2010/main" val="42303420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" pitchFamily="2" charset="-79"/>
                <a:ea typeface="Arial Hebrew Scholar" charset="-79"/>
                <a:cs typeface="Arial Hebrew" pitchFamily="2" charset="-79"/>
              </a:rPr>
              <a:t>DEG methods compared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D4A4BF-69F4-5A47-8B83-961BE75C1442}"/>
              </a:ext>
            </a:extLst>
          </p:cNvPr>
          <p:cNvSpPr txBox="1"/>
          <p:nvPr/>
        </p:nvSpPr>
        <p:spPr>
          <a:xfrm>
            <a:off x="335926" y="1144229"/>
            <a:ext cx="863678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Which model to use????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My preference is DESeq2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Well written and better support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edgeR</a:t>
            </a:r>
            <a:r>
              <a:rPr lang="en-US" sz="2400" dirty="0"/>
              <a:t> not accounting for </a:t>
            </a:r>
            <a:r>
              <a:rPr lang="en-US" sz="2400" dirty="0" err="1"/>
              <a:t>typeI</a:t>
            </a:r>
            <a:r>
              <a:rPr lang="en-US" sz="2400" dirty="0"/>
              <a:t> errors as well?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965448-5155-7A48-83CF-B76D9B2F5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214"/>
          <a:stretch/>
        </p:blipFill>
        <p:spPr>
          <a:xfrm>
            <a:off x="4572001" y="3689471"/>
            <a:ext cx="2968486" cy="24625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E612CA-8B8B-7649-B69A-A00F57DB37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6582"/>
          <a:stretch/>
        </p:blipFill>
        <p:spPr>
          <a:xfrm>
            <a:off x="1049292" y="3542071"/>
            <a:ext cx="2873351" cy="26099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3FD434-2C32-6545-BCBB-8B53213487ED}"/>
              </a:ext>
            </a:extLst>
          </p:cNvPr>
          <p:cNvSpPr txBox="1"/>
          <p:nvPr/>
        </p:nvSpPr>
        <p:spPr>
          <a:xfrm>
            <a:off x="5562391" y="3172739"/>
            <a:ext cx="1207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Microarray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9D09C9-0123-664F-9992-98965D66C63E}"/>
              </a:ext>
            </a:extLst>
          </p:cNvPr>
          <p:cNvSpPr txBox="1"/>
          <p:nvPr/>
        </p:nvSpPr>
        <p:spPr>
          <a:xfrm>
            <a:off x="2144514" y="3325139"/>
            <a:ext cx="987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C3072B-9CCA-AE42-AF27-36F8518A3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7461" y="6118900"/>
            <a:ext cx="3286539" cy="59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5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Application of NGS sequencing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B86B561-ABFF-0D47-8AC4-FC64CEF2DD11}"/>
              </a:ext>
            </a:extLst>
          </p:cNvPr>
          <p:cNvSpPr txBox="1"/>
          <p:nvPr/>
        </p:nvSpPr>
        <p:spPr>
          <a:xfrm>
            <a:off x="3540811" y="1885950"/>
            <a:ext cx="1859864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Sequencing of</a:t>
            </a:r>
          </a:p>
          <a:p>
            <a:pPr algn="ctr"/>
            <a:r>
              <a:rPr lang="en-US" dirty="0"/>
              <a:t>Genomic DNA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8ED7B6-6A26-1D4B-BD25-7F8004FED609}"/>
              </a:ext>
            </a:extLst>
          </p:cNvPr>
          <p:cNvSpPr txBox="1"/>
          <p:nvPr/>
        </p:nvSpPr>
        <p:spPr>
          <a:xfrm>
            <a:off x="3540811" y="3714274"/>
            <a:ext cx="1859864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Sequencing of</a:t>
            </a:r>
          </a:p>
          <a:p>
            <a:pPr algn="ctr"/>
            <a:r>
              <a:rPr lang="en-US" dirty="0"/>
              <a:t>DNA library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2C41AC-F4B7-2E43-9598-468A29235E52}"/>
              </a:ext>
            </a:extLst>
          </p:cNvPr>
          <p:cNvSpPr txBox="1"/>
          <p:nvPr/>
        </p:nvSpPr>
        <p:spPr>
          <a:xfrm>
            <a:off x="3540811" y="5205499"/>
            <a:ext cx="1859864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Sequencing of</a:t>
            </a:r>
          </a:p>
          <a:p>
            <a:pPr algn="ctr"/>
            <a:r>
              <a:rPr lang="en-US" dirty="0"/>
              <a:t>cDNA library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23B11A-7DE3-5D49-815A-D1605CAE16B7}"/>
              </a:ext>
            </a:extLst>
          </p:cNvPr>
          <p:cNvSpPr txBox="1"/>
          <p:nvPr/>
        </p:nvSpPr>
        <p:spPr>
          <a:xfrm>
            <a:off x="114300" y="1408896"/>
            <a:ext cx="2857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r>
              <a:rPr lang="en-US" sz="1400" b="1" dirty="0"/>
              <a:t>Whole genome sequencing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Genome re-sequencing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1" dirty="0"/>
              <a:t>de novo </a:t>
            </a:r>
            <a:r>
              <a:rPr lang="en-US" sz="1400" dirty="0"/>
              <a:t>genome sequencing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1" dirty="0"/>
              <a:t>Metagenomics applications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BF1449-79E1-3344-9E26-F883ACC278BB}"/>
              </a:ext>
            </a:extLst>
          </p:cNvPr>
          <p:cNvSpPr txBox="1"/>
          <p:nvPr/>
        </p:nvSpPr>
        <p:spPr>
          <a:xfrm>
            <a:off x="5969686" y="1408896"/>
            <a:ext cx="2857500" cy="73866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r>
              <a:rPr lang="en-US" sz="1400" b="1" dirty="0"/>
              <a:t>Epigenetic profiling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Methylation sequencing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Nucleosome </a:t>
            </a:r>
            <a:r>
              <a:rPr lang="en-US" sz="1400" dirty="0" err="1"/>
              <a:t>footprinting</a:t>
            </a:r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D7E390-1D57-BD4A-9B56-8466397665A0}"/>
              </a:ext>
            </a:extLst>
          </p:cNvPr>
          <p:cNvSpPr txBox="1"/>
          <p:nvPr/>
        </p:nvSpPr>
        <p:spPr>
          <a:xfrm>
            <a:off x="5969686" y="2363003"/>
            <a:ext cx="2857500" cy="523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r>
              <a:rPr lang="en-US" sz="1400" b="1" dirty="0"/>
              <a:t>Genomic </a:t>
            </a:r>
            <a:r>
              <a:rPr lang="en-US" sz="1400" b="1" dirty="0" err="1"/>
              <a:t>footprinting</a:t>
            </a:r>
            <a:endParaRPr lang="en-US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ChIP</a:t>
            </a:r>
            <a:r>
              <a:rPr lang="en-US" sz="1400" dirty="0"/>
              <a:t> sequencing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62AB865-BBB2-8C46-BB94-DDA4D472649A}"/>
              </a:ext>
            </a:extLst>
          </p:cNvPr>
          <p:cNvCxnSpPr>
            <a:endCxn id="2" idx="1"/>
          </p:cNvCxnSpPr>
          <p:nvPr/>
        </p:nvCxnSpPr>
        <p:spPr>
          <a:xfrm>
            <a:off x="2971800" y="1885949"/>
            <a:ext cx="569011" cy="3231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543839F-24D3-F147-AE8E-9DA08824DC81}"/>
              </a:ext>
            </a:extLst>
          </p:cNvPr>
          <p:cNvCxnSpPr>
            <a:cxnSpLocks/>
            <a:stCxn id="9" idx="1"/>
            <a:endCxn id="2" idx="3"/>
          </p:cNvCxnSpPr>
          <p:nvPr/>
        </p:nvCxnSpPr>
        <p:spPr>
          <a:xfrm flipH="1">
            <a:off x="5400675" y="1778228"/>
            <a:ext cx="569011" cy="4308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5923C85-726F-6440-AABA-15A38FAE97F9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5400676" y="2209115"/>
            <a:ext cx="569010" cy="4154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FE6DDEA-7CD9-AD43-9D71-E424FDC4DD7F}"/>
              </a:ext>
            </a:extLst>
          </p:cNvPr>
          <p:cNvSpPr txBox="1"/>
          <p:nvPr/>
        </p:nvSpPr>
        <p:spPr>
          <a:xfrm>
            <a:off x="114300" y="2416864"/>
            <a:ext cx="2857500" cy="73866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r>
              <a:rPr lang="en-US" sz="1400" b="1" dirty="0"/>
              <a:t>Targeted sequencing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PCR-amplified 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Capture-enriched DNA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8525045-9ABB-604B-B8FE-3939F35CC2A8}"/>
              </a:ext>
            </a:extLst>
          </p:cNvPr>
          <p:cNvCxnSpPr>
            <a:cxnSpLocks/>
            <a:stCxn id="2" idx="2"/>
            <a:endCxn id="6" idx="0"/>
          </p:cNvCxnSpPr>
          <p:nvPr/>
        </p:nvCxnSpPr>
        <p:spPr>
          <a:xfrm>
            <a:off x="4470743" y="2532281"/>
            <a:ext cx="0" cy="11819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C58C798-5B41-854C-87BB-755DDA9F8D9C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flipV="1">
            <a:off x="4470743" y="4360605"/>
            <a:ext cx="0" cy="84489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93637BC-708B-8647-A410-B83C3B0FBAB6}"/>
              </a:ext>
            </a:extLst>
          </p:cNvPr>
          <p:cNvSpPr txBox="1"/>
          <p:nvPr/>
        </p:nvSpPr>
        <p:spPr>
          <a:xfrm>
            <a:off x="218345" y="4596044"/>
            <a:ext cx="2857500" cy="73866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r>
              <a:rPr lang="en-US" sz="1400" b="1" dirty="0"/>
              <a:t>Transcriptome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Novel RNA classes (</a:t>
            </a:r>
            <a:r>
              <a:rPr lang="en-US" sz="1400" dirty="0" err="1"/>
              <a:t>lncRNAs</a:t>
            </a:r>
            <a:r>
              <a:rPr lang="en-US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Novel splice variants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4BD330-211C-9A4B-A01F-B0FB4C6A3DAF}"/>
              </a:ext>
            </a:extLst>
          </p:cNvPr>
          <p:cNvSpPr txBox="1"/>
          <p:nvPr/>
        </p:nvSpPr>
        <p:spPr>
          <a:xfrm>
            <a:off x="2985254" y="6067530"/>
            <a:ext cx="2857500" cy="73866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r>
              <a:rPr lang="en-US" sz="1400" b="1" dirty="0"/>
              <a:t>Transcriptome expression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mRNA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Small RNA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FAD35C-F895-074E-A051-7E137FBD52D7}"/>
              </a:ext>
            </a:extLst>
          </p:cNvPr>
          <p:cNvSpPr txBox="1"/>
          <p:nvPr/>
        </p:nvSpPr>
        <p:spPr>
          <a:xfrm>
            <a:off x="5969686" y="4836167"/>
            <a:ext cx="2857500" cy="73866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r>
              <a:rPr lang="en-US" sz="1400" b="1" dirty="0"/>
              <a:t>RNA </a:t>
            </a:r>
            <a:r>
              <a:rPr lang="en-US" sz="1400" b="1" dirty="0" err="1"/>
              <a:t>footprinting</a:t>
            </a:r>
            <a:endParaRPr lang="en-US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Ribosomal </a:t>
            </a:r>
            <a:r>
              <a:rPr lang="en-US" sz="1400" dirty="0" err="1"/>
              <a:t>footprinting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RNA-IP sequencing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89DDBA6-2098-C04B-8DD0-52FEBE36D284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2971800" y="2209116"/>
            <a:ext cx="569011" cy="5770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2DF869D-D443-E542-AE5D-0041A6B66314}"/>
              </a:ext>
            </a:extLst>
          </p:cNvPr>
          <p:cNvCxnSpPr>
            <a:cxnSpLocks/>
            <a:stCxn id="21" idx="1"/>
            <a:endCxn id="7" idx="3"/>
          </p:cNvCxnSpPr>
          <p:nvPr/>
        </p:nvCxnSpPr>
        <p:spPr>
          <a:xfrm flipH="1">
            <a:off x="5400675" y="5205499"/>
            <a:ext cx="569011" cy="3231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04F0353-4AC4-C54F-8B03-F21C64FD375E}"/>
              </a:ext>
            </a:extLst>
          </p:cNvPr>
          <p:cNvCxnSpPr>
            <a:cxnSpLocks/>
            <a:stCxn id="18" idx="0"/>
            <a:endCxn id="7" idx="2"/>
          </p:cNvCxnSpPr>
          <p:nvPr/>
        </p:nvCxnSpPr>
        <p:spPr>
          <a:xfrm flipV="1">
            <a:off x="4414004" y="5851830"/>
            <a:ext cx="56739" cy="2157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ABF47A0-BAB6-8946-ABE6-5FC782C9F4DE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075845" y="4965376"/>
            <a:ext cx="464966" cy="5632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8400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" pitchFamily="2" charset="-79"/>
                <a:ea typeface="Arial Hebrew Scholar" charset="-79"/>
                <a:cs typeface="Arial Hebrew" pitchFamily="2" charset="-79"/>
              </a:rPr>
              <a:t>DESeq2 model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D4A4BF-69F4-5A47-8B83-961BE75C1442}"/>
              </a:ext>
            </a:extLst>
          </p:cNvPr>
          <p:cNvSpPr txBox="1"/>
          <p:nvPr/>
        </p:nvSpPr>
        <p:spPr>
          <a:xfrm>
            <a:off x="335926" y="1144229"/>
            <a:ext cx="8636783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Model overview: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First fits a GLM to the data using a sample size factor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Cooks distance for counts outlier detection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Dispersion is measured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GB" sz="2000" dirty="0"/>
              <a:t>zero-</a:t>
            </a:r>
            <a:r>
              <a:rPr lang="en-GB" sz="2000" dirty="0" err="1"/>
              <a:t>centered</a:t>
            </a:r>
            <a:r>
              <a:rPr lang="en-GB" sz="2000" dirty="0"/>
              <a:t> normal prior to shrink lower end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GB" sz="2000" dirty="0"/>
              <a:t>Wald test or LRT test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F79967-5171-DA4E-9701-7A783547C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749" y="3567296"/>
            <a:ext cx="3814692" cy="32482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080ED0-2129-9A49-9ADC-2D6FEC82A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29" y="3567296"/>
            <a:ext cx="3772645" cy="324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137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" pitchFamily="2" charset="-79"/>
                <a:ea typeface="Arial Hebrew Scholar" charset="-79"/>
                <a:cs typeface="Arial Hebrew" pitchFamily="2" charset="-79"/>
              </a:rPr>
              <a:t>Pathway analysis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D4A4BF-69F4-5A47-8B83-961BE75C1442}"/>
              </a:ext>
            </a:extLst>
          </p:cNvPr>
          <p:cNvSpPr txBox="1"/>
          <p:nvPr/>
        </p:nvSpPr>
        <p:spPr>
          <a:xfrm>
            <a:off x="335926" y="1144229"/>
            <a:ext cx="8636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Pathway analysis helps to identify novel pathways that may be disease relevant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Skewed towards cancer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Not always informative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Paid vs public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AD98BE-64E7-044D-A2D9-58EDB0F01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24" y="3144777"/>
            <a:ext cx="7656953" cy="341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986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" pitchFamily="2" charset="-79"/>
                <a:ea typeface="Arial Hebrew Scholar" charset="-79"/>
                <a:cs typeface="Arial Hebrew" pitchFamily="2" charset="-79"/>
              </a:rPr>
              <a:t>Biological interpretation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D4A4BF-69F4-5A47-8B83-961BE75C1442}"/>
              </a:ext>
            </a:extLst>
          </p:cNvPr>
          <p:cNvSpPr txBox="1"/>
          <p:nvPr/>
        </p:nvSpPr>
        <p:spPr>
          <a:xfrm>
            <a:off x="335926" y="1144229"/>
            <a:ext cx="863678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The most important part and most difficult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Can be a problem when dealing with a company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Language barrier between biologist and </a:t>
            </a:r>
            <a:r>
              <a:rPr lang="en-US" sz="2400" dirty="0" err="1"/>
              <a:t>bioinformatician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Visualising</a:t>
            </a:r>
            <a:r>
              <a:rPr lang="en-US" sz="2400" dirty="0"/>
              <a:t> data helps overcome this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D641F8-7AF7-614A-9D0F-151BE14F50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47"/>
          <a:stretch/>
        </p:blipFill>
        <p:spPr>
          <a:xfrm>
            <a:off x="2120347" y="3262893"/>
            <a:ext cx="4862719" cy="341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620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" pitchFamily="2" charset="-79"/>
                <a:ea typeface="Arial Hebrew Scholar" charset="-79"/>
                <a:cs typeface="Arial Hebrew" pitchFamily="2" charset="-79"/>
              </a:rPr>
              <a:t>Developing pipelines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D4A4BF-69F4-5A47-8B83-961BE75C1442}"/>
              </a:ext>
            </a:extLst>
          </p:cNvPr>
          <p:cNvSpPr txBox="1"/>
          <p:nvPr/>
        </p:nvSpPr>
        <p:spPr>
          <a:xfrm>
            <a:off x="335926" y="1144229"/>
            <a:ext cx="86367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To speed up your analysis and make your code reproducible you need to write pipelines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394AD4-F625-434D-B069-82D232F2F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26" y="2878330"/>
            <a:ext cx="5159829" cy="15848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578153-A5AD-3A44-A3E8-950D090C7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4314" y="4601116"/>
            <a:ext cx="5649686" cy="19588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53EA2BB-8BE8-2C46-A814-E9C6317A13CF}"/>
              </a:ext>
            </a:extLst>
          </p:cNvPr>
          <p:cNvSpPr/>
          <p:nvPr/>
        </p:nvSpPr>
        <p:spPr>
          <a:xfrm>
            <a:off x="66453" y="6375303"/>
            <a:ext cx="34807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https://github.com/Acribbs/scflow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584765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62027-B476-3249-970D-7D2546FB44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357437"/>
            <a:ext cx="7772400" cy="1195388"/>
          </a:xfrm>
        </p:spPr>
        <p:txBody>
          <a:bodyPr>
            <a:normAutofit/>
          </a:bodyPr>
          <a:lstStyle/>
          <a:p>
            <a:r>
              <a:rPr lang="en-US" sz="3600" dirty="0"/>
              <a:t>Further resources</a:t>
            </a:r>
          </a:p>
        </p:txBody>
      </p:sp>
    </p:spTree>
    <p:extLst>
      <p:ext uri="{BB962C8B-B14F-4D97-AF65-F5344CB8AC3E}">
        <p14:creationId xmlns:p14="http://schemas.microsoft.com/office/powerpoint/2010/main" val="17493169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Further resources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07216" y="1144229"/>
            <a:ext cx="8294203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Please email 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MOOCS: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Coursera : </a:t>
            </a:r>
            <a:r>
              <a:rPr lang="en-US" sz="2000" dirty="0">
                <a:hlinkClick r:id="rId3"/>
              </a:rPr>
              <a:t>https://www.coursera.org/learn/bioinformatics-methods-1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Edex</a:t>
            </a:r>
            <a:r>
              <a:rPr lang="en-US" sz="2800" dirty="0"/>
              <a:t>: </a:t>
            </a:r>
            <a:r>
              <a:rPr lang="en-US" sz="2000" dirty="0">
                <a:hlinkClick r:id="rId4"/>
              </a:rPr>
              <a:t>https://www.edx.org/micromasters/bioinformatics</a:t>
            </a:r>
            <a:r>
              <a:rPr lang="en-US" sz="2000" dirty="0"/>
              <a:t> </a:t>
            </a: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Programming skills: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Codeacademy</a:t>
            </a: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EBI Introduction to Next-generation sequencing course - competitive</a:t>
            </a:r>
          </a:p>
        </p:txBody>
      </p:sp>
    </p:spTree>
    <p:extLst>
      <p:ext uri="{BB962C8B-B14F-4D97-AF65-F5344CB8AC3E}">
        <p14:creationId xmlns:p14="http://schemas.microsoft.com/office/powerpoint/2010/main" val="23387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Bioinformatic challenges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91548" y="1144229"/>
            <a:ext cx="7843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Now I have my data what do I do????</a:t>
            </a:r>
          </a:p>
        </p:txBody>
      </p:sp>
      <p:pic>
        <p:nvPicPr>
          <p:cNvPr id="1028" name="Picture 4" descr="Image result for too much information">
            <a:extLst>
              <a:ext uri="{FF2B5EF4-FFF2-40B4-BE49-F238E27FC236}">
                <a16:creationId xmlns:a16="http://schemas.microsoft.com/office/drawing/2014/main" id="{990B2B88-A19D-634E-8EA4-2650348FD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1" y="2035589"/>
            <a:ext cx="5905500" cy="448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759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 err="1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Bioinformatic</a:t>
            </a:r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 challenges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57594A3-B20A-1343-8287-A74C5BFA1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896" y="2164194"/>
            <a:ext cx="3458817" cy="360239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71501" y="1527715"/>
            <a:ext cx="41860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2.7 billion  to hundreds of £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NGS pushed the need for bioinformatics and big data analytics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Need for power!!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32940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Need for computation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71501" y="1527715"/>
            <a:ext cx="8294203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Need for computer power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VERY large files (10s of millions of lines)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Impossible to use familiar tools such as python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Impossible memory usage and execution 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Need for a large amount of compute power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Compute clusters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Parallel code and multi threading to speed up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Need for faster software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Pipelines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Bioinformatics power!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Properly structured working</a:t>
            </a:r>
          </a:p>
        </p:txBody>
      </p:sp>
    </p:spTree>
    <p:extLst>
      <p:ext uri="{BB962C8B-B14F-4D97-AF65-F5344CB8AC3E}">
        <p14:creationId xmlns:p14="http://schemas.microsoft.com/office/powerpoint/2010/main" val="1317849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Data management issues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84753" y="1249420"/>
            <a:ext cx="829420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How to store data – very large raw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Alternative data structures – e.g. binary storage (bam files)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Certain studies use different amounts of storage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RNA-</a:t>
            </a:r>
            <a:r>
              <a:rPr lang="en-US" sz="2800" dirty="0" err="1"/>
              <a:t>seq</a:t>
            </a:r>
            <a:r>
              <a:rPr lang="en-US" sz="2800" dirty="0"/>
              <a:t> per file 2Gb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WGS – 500 Gb 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Less of an issue now than it used to be 3-5 years ago – hardware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401172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Computational clusters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84753" y="1249420"/>
            <a:ext cx="829420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Multi-nodes (servers) with multi-cores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High performance storage (expensive)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In-line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Fast networks (50Gb Ethernet between nodes)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Located in a single data </a:t>
            </a:r>
            <a:r>
              <a:rPr lang="en-US" sz="2800" dirty="0" err="1"/>
              <a:t>centre</a:t>
            </a: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Need skilled data-admin staff to monitor and fix issues</a:t>
            </a:r>
          </a:p>
        </p:txBody>
      </p:sp>
    </p:spTree>
    <p:extLst>
      <p:ext uri="{BB962C8B-B14F-4D97-AF65-F5344CB8AC3E}">
        <p14:creationId xmlns:p14="http://schemas.microsoft.com/office/powerpoint/2010/main" val="3783468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1"/>
          <p:cNvSpPr txBox="1">
            <a:spLocks noChangeArrowheads="1"/>
          </p:cNvSpPr>
          <p:nvPr/>
        </p:nvSpPr>
        <p:spPr bwMode="auto">
          <a:xfrm>
            <a:off x="0" y="46183"/>
            <a:ext cx="9308636" cy="55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44" tIns="48372" rIns="96744" bIns="48372">
            <a:spAutoFit/>
          </a:bodyPr>
          <a:lstStyle>
            <a:lvl1pPr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defTabSz="431800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000" b="1" dirty="0">
                <a:solidFill>
                  <a:srgbClr val="953735"/>
                </a:solidFill>
                <a:latin typeface="Arial Hebrew Scholar" charset="-79"/>
                <a:ea typeface="Arial Hebrew Scholar" charset="-79"/>
                <a:cs typeface="Arial Hebrew Scholar" charset="-79"/>
              </a:rPr>
              <a:t>Cloud based analysis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" y="868166"/>
            <a:ext cx="9144000" cy="134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F34E0-AB1C-7E48-89E0-07B6128751A0}"/>
              </a:ext>
            </a:extLst>
          </p:cNvPr>
          <p:cNvSpPr txBox="1"/>
          <p:nvPr/>
        </p:nvSpPr>
        <p:spPr>
          <a:xfrm>
            <a:off x="584753" y="1249420"/>
            <a:ext cx="829420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Pros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Flexible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Pay for what you use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Don’t need to maintain a data </a:t>
            </a:r>
            <a:r>
              <a:rPr lang="en-US" sz="2800" dirty="0" err="1"/>
              <a:t>centre</a:t>
            </a: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Transfer big data over internet is slow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You pay for bandwidth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Lower performance – disk IO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Privacy/data concerns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More expensive for long term projects</a:t>
            </a:r>
          </a:p>
        </p:txBody>
      </p:sp>
    </p:spTree>
    <p:extLst>
      <p:ext uri="{BB962C8B-B14F-4D97-AF65-F5344CB8AC3E}">
        <p14:creationId xmlns:p14="http://schemas.microsoft.com/office/powerpoint/2010/main" val="2416844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812</TotalTime>
  <Words>1098</Words>
  <Application>Microsoft Macintosh PowerPoint</Application>
  <PresentationFormat>On-screen Show (4:3)</PresentationFormat>
  <Paragraphs>290</Paragraphs>
  <Slides>35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Arial Hebrew</vt:lpstr>
      <vt:lpstr>Arial Hebrew Scholar</vt:lpstr>
      <vt:lpstr>Calibri</vt:lpstr>
      <vt:lpstr>Calibri Light</vt:lpstr>
      <vt:lpstr>Office Theme</vt:lpstr>
      <vt:lpstr>Making powerful science: an introduction to NGS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NGS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Workflows: RNA-seq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Further resources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Making powerful science: an introduction to NGS data analysis</dc:title>
  <dc:creator>Adam Cribbs</dc:creator>
  <cp:lastModifiedBy>Adam Cribbs</cp:lastModifiedBy>
  <cp:revision>43</cp:revision>
  <dcterms:created xsi:type="dcterms:W3CDTF">2018-05-12T10:08:32Z</dcterms:created>
  <dcterms:modified xsi:type="dcterms:W3CDTF">2021-11-03T20:48:16Z</dcterms:modified>
</cp:coreProperties>
</file>

<file path=docProps/thumbnail.jpeg>
</file>